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Nunito"/>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regular.fntdata"/><Relationship Id="rId22" Type="http://schemas.openxmlformats.org/officeDocument/2006/relationships/font" Target="fonts/Nunito-italic.fntdata"/><Relationship Id="rId21" Type="http://schemas.openxmlformats.org/officeDocument/2006/relationships/font" Target="fonts/Nunito-bold.fntdata"/><Relationship Id="rId24" Type="http://schemas.openxmlformats.org/officeDocument/2006/relationships/font" Target="fonts/Lato-regular.fntdata"/><Relationship Id="rId23"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d2cf4f1430_0_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d2cf4f1430_0_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d2cf4f1430_0_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d2cf4f1430_0_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cd995f399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cd995f39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5514c19539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514c19539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dc7f3811cd_0_1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dc7f3811cd_0_1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dc7f3811cd_0_1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dc7f3811cd_0_1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5514c19539_8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5514c19539_8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dc7f3811cd_0_1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dc7f3811cd_0_1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68" name="Shape 68"/>
        <p:cNvGrpSpPr/>
        <p:nvPr/>
      </p:nvGrpSpPr>
      <p:grpSpPr>
        <a:xfrm>
          <a:off x="0" y="0"/>
          <a:ext cx="0" cy="0"/>
          <a:chOff x="0" y="0"/>
          <a:chExt cx="0" cy="0"/>
        </a:xfrm>
      </p:grpSpPr>
      <p:pic>
        <p:nvPicPr>
          <p:cNvPr descr="offset_comp_343059.jpg" id="69" name="Google Shape;69;p13"/>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70" name="Google Shape;70;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1" name="Google Shape;71;p13"/>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Clr>
                <a:schemeClr val="dk2"/>
              </a:buClr>
              <a:buSzPts val="1800"/>
              <a:buChar char="●"/>
              <a:defRPr>
                <a:solidFill>
                  <a:schemeClr val="dk2"/>
                </a:solidFill>
              </a:defRPr>
            </a:lvl1pPr>
            <a:lvl2pPr indent="-317500" lvl="1" marL="914400" rtl="0">
              <a:spcBef>
                <a:spcPts val="0"/>
              </a:spcBef>
              <a:spcAft>
                <a:spcPts val="0"/>
              </a:spcAft>
              <a:buClr>
                <a:schemeClr val="dk2"/>
              </a:buClr>
              <a:buSzPts val="1400"/>
              <a:buChar char="○"/>
              <a:defRPr>
                <a:solidFill>
                  <a:schemeClr val="dk2"/>
                </a:solidFill>
              </a:defRPr>
            </a:lvl2pPr>
            <a:lvl3pPr indent="-317500" lvl="2" marL="1371600" rtl="0">
              <a:spcBef>
                <a:spcPts val="0"/>
              </a:spcBef>
              <a:spcAft>
                <a:spcPts val="0"/>
              </a:spcAft>
              <a:buClr>
                <a:schemeClr val="dk2"/>
              </a:buClr>
              <a:buSzPts val="1400"/>
              <a:buChar char="■"/>
              <a:defRPr>
                <a:solidFill>
                  <a:schemeClr val="dk2"/>
                </a:solidFill>
              </a:defRPr>
            </a:lvl3pPr>
            <a:lvl4pPr indent="-317500" lvl="3" marL="1828800" rtl="0">
              <a:spcBef>
                <a:spcPts val="0"/>
              </a:spcBef>
              <a:spcAft>
                <a:spcPts val="0"/>
              </a:spcAft>
              <a:buClr>
                <a:schemeClr val="dk2"/>
              </a:buClr>
              <a:buSzPts val="1400"/>
              <a:buChar char="●"/>
              <a:defRPr>
                <a:solidFill>
                  <a:schemeClr val="dk2"/>
                </a:solidFill>
              </a:defRPr>
            </a:lvl4pPr>
            <a:lvl5pPr indent="-317500" lvl="4" marL="2286000" rtl="0">
              <a:spcBef>
                <a:spcPts val="0"/>
              </a:spcBef>
              <a:spcAft>
                <a:spcPts val="0"/>
              </a:spcAft>
              <a:buClr>
                <a:schemeClr val="dk2"/>
              </a:buClr>
              <a:buSzPts val="1400"/>
              <a:buChar char="○"/>
              <a:defRPr>
                <a:solidFill>
                  <a:schemeClr val="dk2"/>
                </a:solidFill>
              </a:defRPr>
            </a:lvl5pPr>
            <a:lvl6pPr indent="-317500" lvl="5" marL="2743200" rtl="0">
              <a:spcBef>
                <a:spcPts val="0"/>
              </a:spcBef>
              <a:spcAft>
                <a:spcPts val="0"/>
              </a:spcAft>
              <a:buClr>
                <a:schemeClr val="dk2"/>
              </a:buClr>
              <a:buSzPts val="1400"/>
              <a:buChar char="■"/>
              <a:defRPr>
                <a:solidFill>
                  <a:schemeClr val="dk2"/>
                </a:solidFill>
              </a:defRPr>
            </a:lvl6pPr>
            <a:lvl7pPr indent="-317500" lvl="6" marL="3200400" rtl="0">
              <a:spcBef>
                <a:spcPts val="0"/>
              </a:spcBef>
              <a:spcAft>
                <a:spcPts val="0"/>
              </a:spcAft>
              <a:buClr>
                <a:schemeClr val="dk2"/>
              </a:buClr>
              <a:buSzPts val="1400"/>
              <a:buChar char="●"/>
              <a:defRPr>
                <a:solidFill>
                  <a:schemeClr val="dk2"/>
                </a:solidFill>
              </a:defRPr>
            </a:lvl7pPr>
            <a:lvl8pPr indent="-317500" lvl="7" marL="3657600" rtl="0">
              <a:spcBef>
                <a:spcPts val="0"/>
              </a:spcBef>
              <a:spcAft>
                <a:spcPts val="0"/>
              </a:spcAft>
              <a:buClr>
                <a:schemeClr val="dk2"/>
              </a:buClr>
              <a:buSzPts val="1400"/>
              <a:buChar char="○"/>
              <a:defRPr>
                <a:solidFill>
                  <a:schemeClr val="dk2"/>
                </a:solidFill>
              </a:defRPr>
            </a:lvl8pPr>
            <a:lvl9pPr indent="-317500" lvl="8" marL="4114800" rtl="0">
              <a:spcBef>
                <a:spcPts val="0"/>
              </a:spcBef>
              <a:spcAft>
                <a:spcPts val="0"/>
              </a:spcAft>
              <a:buClr>
                <a:schemeClr val="dk2"/>
              </a:buClr>
              <a:buSzPts val="1400"/>
              <a:buChar char="■"/>
              <a:defRPr>
                <a:solidFill>
                  <a:schemeClr val="dk2"/>
                </a:solidFill>
              </a:defRPr>
            </a:lvl9pPr>
          </a:lstStyle>
          <a:p/>
        </p:txBody>
      </p:sp>
      <p:sp>
        <p:nvSpPr>
          <p:cNvPr id="72" name="Google Shape;72;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73" name="Google Shape;73;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 name="Google Shape;77;p13"/>
          <p:cNvGrpSpPr/>
          <p:nvPr/>
        </p:nvGrpSpPr>
        <p:grpSpPr>
          <a:xfrm>
            <a:off x="0" y="381001"/>
            <a:ext cx="1037850" cy="1016287"/>
            <a:chOff x="0" y="381001"/>
            <a:chExt cx="1037850" cy="1016287"/>
          </a:xfrm>
        </p:grpSpPr>
        <p:sp>
          <p:nvSpPr>
            <p:cNvPr id="78" name="Google Shape;78;p1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80" name="Shape 80"/>
        <p:cNvGrpSpPr/>
        <p:nvPr/>
      </p:nvGrpSpPr>
      <p:grpSpPr>
        <a:xfrm>
          <a:off x="0" y="0"/>
          <a:ext cx="0" cy="0"/>
          <a:chOff x="0" y="0"/>
          <a:chExt cx="0" cy="0"/>
        </a:xfrm>
      </p:grpSpPr>
      <p:grpSp>
        <p:nvGrpSpPr>
          <p:cNvPr id="81" name="Google Shape;81;p14"/>
          <p:cNvGrpSpPr/>
          <p:nvPr/>
        </p:nvGrpSpPr>
        <p:grpSpPr>
          <a:xfrm>
            <a:off x="4406400" y="0"/>
            <a:ext cx="4737600" cy="5143065"/>
            <a:chOff x="4406400" y="0"/>
            <a:chExt cx="4737600" cy="5143065"/>
          </a:xfrm>
        </p:grpSpPr>
        <p:sp>
          <p:nvSpPr>
            <p:cNvPr id="82" name="Google Shape;82;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05" name="Shape 105"/>
        <p:cNvGrpSpPr/>
        <p:nvPr/>
      </p:nvGrpSpPr>
      <p:grpSpPr>
        <a:xfrm>
          <a:off x="0" y="0"/>
          <a:ext cx="0" cy="0"/>
          <a:chOff x="0" y="0"/>
          <a:chExt cx="0" cy="0"/>
        </a:xfrm>
      </p:grpSpPr>
      <p:sp>
        <p:nvSpPr>
          <p:cNvPr id="106" name="Google Shape;106;p15"/>
          <p:cNvSpPr txBox="1"/>
          <p:nvPr>
            <p:ph type="ctrTitle"/>
          </p:nvPr>
        </p:nvSpPr>
        <p:spPr>
          <a:xfrm>
            <a:off x="2241150" y="861225"/>
            <a:ext cx="6371400" cy="317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300">
                <a:latin typeface="Nunito"/>
                <a:ea typeface="Nunito"/>
                <a:cs typeface="Nunito"/>
                <a:sym typeface="Nunito"/>
              </a:rPr>
              <a:t>T1 A3 - </a:t>
            </a:r>
            <a:r>
              <a:rPr lang="en-GB" sz="4300">
                <a:latin typeface="Nunito"/>
                <a:ea typeface="Nunito"/>
                <a:cs typeface="Nunito"/>
                <a:sym typeface="Nunito"/>
              </a:rPr>
              <a:t>‘The Forgotten’ </a:t>
            </a:r>
            <a:endParaRPr sz="4300">
              <a:latin typeface="Nunito"/>
              <a:ea typeface="Nunito"/>
              <a:cs typeface="Nunito"/>
              <a:sym typeface="Nunito"/>
            </a:endParaRPr>
          </a:p>
          <a:p>
            <a:pPr indent="0" lvl="0" marL="0" rtl="0" algn="l">
              <a:spcBef>
                <a:spcPts val="0"/>
              </a:spcBef>
              <a:spcAft>
                <a:spcPts val="0"/>
              </a:spcAft>
              <a:buNone/>
            </a:pPr>
            <a:r>
              <a:t/>
            </a:r>
            <a:endParaRPr sz="3200">
              <a:latin typeface="Nunito"/>
              <a:ea typeface="Nunito"/>
              <a:cs typeface="Nunito"/>
              <a:sym typeface="Nunito"/>
            </a:endParaRPr>
          </a:p>
          <a:p>
            <a:pPr indent="0" lvl="0" marL="0" rtl="0" algn="l">
              <a:spcBef>
                <a:spcPts val="0"/>
              </a:spcBef>
              <a:spcAft>
                <a:spcPts val="0"/>
              </a:spcAft>
              <a:buNone/>
            </a:pPr>
            <a:r>
              <a:rPr lang="en-GB" sz="3200">
                <a:latin typeface="Nunito"/>
                <a:ea typeface="Nunito"/>
                <a:cs typeface="Nunito"/>
                <a:sym typeface="Nunito"/>
              </a:rPr>
              <a:t>Text Adventure Game</a:t>
            </a:r>
            <a:endParaRPr sz="3200">
              <a:latin typeface="Nunito"/>
              <a:ea typeface="Nunito"/>
              <a:cs typeface="Nunito"/>
              <a:sym typeface="Nunito"/>
            </a:endParaRPr>
          </a:p>
        </p:txBody>
      </p:sp>
      <p:sp>
        <p:nvSpPr>
          <p:cNvPr id="107" name="Google Shape;107;p15"/>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p>
            <a:pPr indent="457200" lvl="0" marL="1371600" rtl="0" algn="l">
              <a:lnSpc>
                <a:spcPct val="115000"/>
              </a:lnSpc>
              <a:spcBef>
                <a:spcPts val="0"/>
              </a:spcBef>
              <a:spcAft>
                <a:spcPts val="1600"/>
              </a:spcAft>
              <a:buNone/>
            </a:pPr>
            <a:r>
              <a:rPr lang="en-GB">
                <a:latin typeface="Nunito"/>
                <a:ea typeface="Nunito"/>
                <a:cs typeface="Nunito"/>
                <a:sym typeface="Nunito"/>
              </a:rPr>
              <a:t>Sneha Bhamra</a:t>
            </a:r>
            <a:endParaRPr>
              <a:latin typeface="Nunito"/>
              <a:ea typeface="Nunito"/>
              <a:cs typeface="Nunito"/>
              <a:sym typeface="Nunito"/>
            </a:endParaRPr>
          </a:p>
        </p:txBody>
      </p:sp>
      <p:sp>
        <p:nvSpPr>
          <p:cNvPr id="108" name="Google Shape;108;p15"/>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4"/>
          <p:cNvSpPr txBox="1"/>
          <p:nvPr>
            <p:ph type="title"/>
          </p:nvPr>
        </p:nvSpPr>
        <p:spPr>
          <a:xfrm>
            <a:off x="902500" y="393750"/>
            <a:ext cx="5425800" cy="6969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latin typeface="Nunito"/>
                <a:ea typeface="Nunito"/>
                <a:cs typeface="Nunito"/>
                <a:sym typeface="Nunito"/>
              </a:rPr>
              <a:t>What I Really Enjoyed/Am Enjoying</a:t>
            </a:r>
            <a:endParaRPr>
              <a:latin typeface="Nunito"/>
              <a:ea typeface="Nunito"/>
              <a:cs typeface="Nunito"/>
              <a:sym typeface="Nunito"/>
            </a:endParaRPr>
          </a:p>
        </p:txBody>
      </p:sp>
      <p:sp>
        <p:nvSpPr>
          <p:cNvPr id="168" name="Google Shape;168;p24"/>
          <p:cNvSpPr txBox="1"/>
          <p:nvPr>
            <p:ph idx="1" type="body"/>
          </p:nvPr>
        </p:nvSpPr>
        <p:spPr>
          <a:xfrm>
            <a:off x="902500" y="1250625"/>
            <a:ext cx="6826800" cy="3137700"/>
          </a:xfrm>
          <a:prstGeom prst="rect">
            <a:avLst/>
          </a:prstGeom>
        </p:spPr>
        <p:txBody>
          <a:bodyPr anchorCtr="0" anchor="t" bIns="91425" lIns="91425" spcFirstLastPara="1" rIns="91425" wrap="square" tIns="91425">
            <a:normAutofit/>
          </a:bodyPr>
          <a:lstStyle/>
          <a:p>
            <a:pPr indent="-330200" lvl="0" marL="914400" rtl="0" algn="l">
              <a:lnSpc>
                <a:spcPct val="200000"/>
              </a:lnSpc>
              <a:spcBef>
                <a:spcPts val="0"/>
              </a:spcBef>
              <a:spcAft>
                <a:spcPts val="0"/>
              </a:spcAft>
              <a:buSzPts val="1600"/>
              <a:buFont typeface="Nunito"/>
              <a:buChar char="●"/>
            </a:pPr>
            <a:r>
              <a:rPr b="1" lang="en-GB" sz="1600">
                <a:latin typeface="Nunito"/>
                <a:ea typeface="Nunito"/>
                <a:cs typeface="Nunito"/>
                <a:sym typeface="Nunito"/>
              </a:rPr>
              <a:t>Gratification</a:t>
            </a:r>
            <a:r>
              <a:rPr lang="en-GB" sz="1600">
                <a:latin typeface="Nunito"/>
                <a:ea typeface="Nunito"/>
                <a:cs typeface="Nunito"/>
                <a:sym typeface="Nunito"/>
              </a:rPr>
              <a:t> of creating something from scratch</a:t>
            </a:r>
            <a:endParaRPr sz="1600">
              <a:latin typeface="Nunito"/>
              <a:ea typeface="Nunito"/>
              <a:cs typeface="Nunito"/>
              <a:sym typeface="Nunito"/>
            </a:endParaRPr>
          </a:p>
          <a:p>
            <a:pPr indent="-330200" lvl="0" marL="914400" rtl="0" algn="l">
              <a:lnSpc>
                <a:spcPct val="200000"/>
              </a:lnSpc>
              <a:spcBef>
                <a:spcPts val="0"/>
              </a:spcBef>
              <a:spcAft>
                <a:spcPts val="0"/>
              </a:spcAft>
              <a:buSzPts val="1600"/>
              <a:buFont typeface="Nunito"/>
              <a:buChar char="●"/>
            </a:pPr>
            <a:r>
              <a:rPr b="1" lang="en-GB" sz="1600">
                <a:latin typeface="Nunito"/>
                <a:ea typeface="Nunito"/>
                <a:cs typeface="Nunito"/>
                <a:sym typeface="Nunito"/>
              </a:rPr>
              <a:t>Creative</a:t>
            </a:r>
            <a:r>
              <a:rPr lang="en-GB" sz="1600">
                <a:latin typeface="Nunito"/>
                <a:ea typeface="Nunito"/>
                <a:cs typeface="Nunito"/>
                <a:sym typeface="Nunito"/>
              </a:rPr>
              <a:t> process of app ideation and story design</a:t>
            </a:r>
            <a:endParaRPr sz="1600">
              <a:latin typeface="Nunito"/>
              <a:ea typeface="Nunito"/>
              <a:cs typeface="Nunito"/>
              <a:sym typeface="Nunito"/>
            </a:endParaRPr>
          </a:p>
          <a:p>
            <a:pPr indent="-330200" lvl="0" marL="914400" rtl="0" algn="l">
              <a:lnSpc>
                <a:spcPct val="200000"/>
              </a:lnSpc>
              <a:spcBef>
                <a:spcPts val="0"/>
              </a:spcBef>
              <a:spcAft>
                <a:spcPts val="0"/>
              </a:spcAft>
              <a:buSzPts val="1600"/>
              <a:buFont typeface="Nunito"/>
              <a:buChar char="●"/>
            </a:pPr>
            <a:r>
              <a:rPr lang="en-GB" sz="1600">
                <a:latin typeface="Nunito"/>
                <a:ea typeface="Nunito"/>
                <a:cs typeface="Nunito"/>
                <a:sym typeface="Nunito"/>
              </a:rPr>
              <a:t>Emerging </a:t>
            </a:r>
            <a:r>
              <a:rPr b="1" lang="en-GB" sz="1600">
                <a:latin typeface="Nunito"/>
                <a:ea typeface="Nunito"/>
                <a:cs typeface="Nunito"/>
                <a:sym typeface="Nunito"/>
              </a:rPr>
              <a:t>ideas</a:t>
            </a:r>
            <a:r>
              <a:rPr lang="en-GB" sz="1600">
                <a:latin typeface="Nunito"/>
                <a:ea typeface="Nunito"/>
                <a:cs typeface="Nunito"/>
                <a:sym typeface="Nunito"/>
              </a:rPr>
              <a:t> as I was working on the code</a:t>
            </a:r>
            <a:endParaRPr sz="1600">
              <a:latin typeface="Nunito"/>
              <a:ea typeface="Nunito"/>
              <a:cs typeface="Nunito"/>
              <a:sym typeface="Nunito"/>
            </a:endParaRPr>
          </a:p>
          <a:p>
            <a:pPr indent="-330200" lvl="0" marL="914400" rtl="0" algn="l">
              <a:lnSpc>
                <a:spcPct val="200000"/>
              </a:lnSpc>
              <a:spcBef>
                <a:spcPts val="0"/>
              </a:spcBef>
              <a:spcAft>
                <a:spcPts val="0"/>
              </a:spcAft>
              <a:buSzPts val="1600"/>
              <a:buFont typeface="Nunito"/>
              <a:buChar char="●"/>
            </a:pPr>
            <a:r>
              <a:rPr b="1" lang="en-GB" sz="1600">
                <a:latin typeface="Nunito"/>
                <a:ea typeface="Nunito"/>
                <a:cs typeface="Nunito"/>
                <a:sym typeface="Nunito"/>
              </a:rPr>
              <a:t>Positive</a:t>
            </a:r>
            <a:r>
              <a:rPr lang="en-GB" sz="1600">
                <a:latin typeface="Nunito"/>
                <a:ea typeface="Nunito"/>
                <a:cs typeface="Nunito"/>
                <a:sym typeface="Nunito"/>
              </a:rPr>
              <a:t> conditioning with Git commits and pushes</a:t>
            </a:r>
            <a:endParaRPr sz="1600">
              <a:latin typeface="Nunito"/>
              <a:ea typeface="Nunito"/>
              <a:cs typeface="Nunito"/>
              <a:sym typeface="Nunito"/>
            </a:endParaRPr>
          </a:p>
          <a:p>
            <a:pPr indent="-330200" lvl="0" marL="914400" rtl="0" algn="l">
              <a:lnSpc>
                <a:spcPct val="200000"/>
              </a:lnSpc>
              <a:spcBef>
                <a:spcPts val="0"/>
              </a:spcBef>
              <a:spcAft>
                <a:spcPts val="0"/>
              </a:spcAft>
              <a:buSzPts val="1600"/>
              <a:buFont typeface="Nunito"/>
              <a:buChar char="●"/>
            </a:pPr>
            <a:r>
              <a:rPr lang="en-GB" sz="1600">
                <a:latin typeface="Nunito"/>
                <a:ea typeface="Nunito"/>
                <a:cs typeface="Nunito"/>
                <a:sym typeface="Nunito"/>
              </a:rPr>
              <a:t>Learning through </a:t>
            </a:r>
            <a:r>
              <a:rPr b="1" lang="en-GB" sz="1600">
                <a:latin typeface="Nunito"/>
                <a:ea typeface="Nunito"/>
                <a:cs typeface="Nunito"/>
                <a:sym typeface="Nunito"/>
              </a:rPr>
              <a:t>practice</a:t>
            </a:r>
            <a:endParaRPr b="1" sz="1600">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2" name="Shape 112"/>
        <p:cNvGrpSpPr/>
        <p:nvPr/>
      </p:nvGrpSpPr>
      <p:grpSpPr>
        <a:xfrm>
          <a:off x="0" y="0"/>
          <a:ext cx="0" cy="0"/>
          <a:chOff x="0" y="0"/>
          <a:chExt cx="0" cy="0"/>
        </a:xfrm>
      </p:grpSpPr>
      <p:sp>
        <p:nvSpPr>
          <p:cNvPr id="113" name="Google Shape;113;p16"/>
          <p:cNvSpPr txBox="1"/>
          <p:nvPr>
            <p:ph type="title"/>
          </p:nvPr>
        </p:nvSpPr>
        <p:spPr>
          <a:xfrm>
            <a:off x="332725" y="10480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solidFill>
                  <a:schemeClr val="dk2"/>
                </a:solidFill>
                <a:latin typeface="Nunito"/>
                <a:ea typeface="Nunito"/>
                <a:cs typeface="Nunito"/>
                <a:sym typeface="Nunito"/>
              </a:rPr>
              <a:t>Application Overview </a:t>
            </a:r>
            <a:endParaRPr>
              <a:solidFill>
                <a:schemeClr val="dk2"/>
              </a:solidFill>
              <a:latin typeface="Nunito"/>
              <a:ea typeface="Nunito"/>
              <a:cs typeface="Nunito"/>
              <a:sym typeface="Nunito"/>
            </a:endParaRPr>
          </a:p>
        </p:txBody>
      </p:sp>
      <p:sp>
        <p:nvSpPr>
          <p:cNvPr id="114" name="Google Shape;114;p16"/>
          <p:cNvSpPr txBox="1"/>
          <p:nvPr/>
        </p:nvSpPr>
        <p:spPr>
          <a:xfrm>
            <a:off x="141725" y="1577925"/>
            <a:ext cx="4236300" cy="2262600"/>
          </a:xfrm>
          <a:prstGeom prst="rect">
            <a:avLst/>
          </a:prstGeom>
          <a:noFill/>
          <a:ln>
            <a:noFill/>
          </a:ln>
        </p:spPr>
        <p:txBody>
          <a:bodyPr anchorCtr="0" anchor="t" bIns="91425" lIns="91425" spcFirstLastPara="1" rIns="91425" wrap="square" tIns="91425">
            <a:spAutoFit/>
          </a:bodyPr>
          <a:lstStyle/>
          <a:p>
            <a:pPr indent="-323850" lvl="0" marL="457200" rtl="0" algn="l">
              <a:lnSpc>
                <a:spcPct val="200000"/>
              </a:lnSpc>
              <a:spcBef>
                <a:spcPts val="0"/>
              </a:spcBef>
              <a:spcAft>
                <a:spcPts val="0"/>
              </a:spcAft>
              <a:buClr>
                <a:schemeClr val="dk2"/>
              </a:buClr>
              <a:buSzPts val="1500"/>
              <a:buFont typeface="Nunito"/>
              <a:buChar char="●"/>
            </a:pPr>
            <a:r>
              <a:rPr lang="en-GB" sz="1500">
                <a:solidFill>
                  <a:schemeClr val="dk2"/>
                </a:solidFill>
                <a:latin typeface="Nunito"/>
                <a:ea typeface="Nunito"/>
                <a:cs typeface="Nunito"/>
                <a:sym typeface="Nunito"/>
              </a:rPr>
              <a:t>Choose your own </a:t>
            </a:r>
            <a:r>
              <a:rPr b="1" lang="en-GB" sz="1500">
                <a:solidFill>
                  <a:schemeClr val="dk2"/>
                </a:solidFill>
                <a:latin typeface="Nunito"/>
                <a:ea typeface="Nunito"/>
                <a:cs typeface="Nunito"/>
                <a:sym typeface="Nunito"/>
              </a:rPr>
              <a:t>adventure</a:t>
            </a:r>
            <a:r>
              <a:rPr lang="en-GB" sz="1500">
                <a:solidFill>
                  <a:schemeClr val="dk2"/>
                </a:solidFill>
                <a:latin typeface="Nunito"/>
                <a:ea typeface="Nunito"/>
                <a:cs typeface="Nunito"/>
                <a:sym typeface="Nunito"/>
              </a:rPr>
              <a:t> text game</a:t>
            </a:r>
            <a:endParaRPr sz="1500">
              <a:solidFill>
                <a:schemeClr val="dk2"/>
              </a:solidFill>
              <a:latin typeface="Nunito"/>
              <a:ea typeface="Nunito"/>
              <a:cs typeface="Nunito"/>
              <a:sym typeface="Nunito"/>
            </a:endParaRPr>
          </a:p>
          <a:p>
            <a:pPr indent="-323850" lvl="0" marL="457200" rtl="0" algn="l">
              <a:lnSpc>
                <a:spcPct val="200000"/>
              </a:lnSpc>
              <a:spcBef>
                <a:spcPts val="0"/>
              </a:spcBef>
              <a:spcAft>
                <a:spcPts val="0"/>
              </a:spcAft>
              <a:buClr>
                <a:schemeClr val="dk2"/>
              </a:buClr>
              <a:buSzPts val="1500"/>
              <a:buFont typeface="Nunito"/>
              <a:buChar char="●"/>
            </a:pPr>
            <a:r>
              <a:rPr lang="en-GB" sz="1500">
                <a:solidFill>
                  <a:schemeClr val="dk2"/>
                </a:solidFill>
                <a:latin typeface="Nunito"/>
                <a:ea typeface="Nunito"/>
                <a:cs typeface="Nunito"/>
                <a:sym typeface="Nunito"/>
              </a:rPr>
              <a:t>Focus on </a:t>
            </a:r>
            <a:r>
              <a:rPr b="1" lang="en-GB" sz="1500">
                <a:solidFill>
                  <a:schemeClr val="dk2"/>
                </a:solidFill>
                <a:latin typeface="Nunito"/>
                <a:ea typeface="Nunito"/>
                <a:cs typeface="Nunito"/>
                <a:sym typeface="Nunito"/>
              </a:rPr>
              <a:t>horror/mystery </a:t>
            </a:r>
            <a:r>
              <a:rPr lang="en-GB" sz="1500">
                <a:solidFill>
                  <a:schemeClr val="dk2"/>
                </a:solidFill>
                <a:latin typeface="Nunito"/>
                <a:ea typeface="Nunito"/>
                <a:cs typeface="Nunito"/>
                <a:sym typeface="Nunito"/>
              </a:rPr>
              <a:t>genre</a:t>
            </a:r>
            <a:endParaRPr sz="1500">
              <a:solidFill>
                <a:schemeClr val="dk2"/>
              </a:solidFill>
              <a:latin typeface="Nunito"/>
              <a:ea typeface="Nunito"/>
              <a:cs typeface="Nunito"/>
              <a:sym typeface="Nunito"/>
            </a:endParaRPr>
          </a:p>
          <a:p>
            <a:pPr indent="-323850" lvl="0" marL="457200" rtl="0" algn="l">
              <a:lnSpc>
                <a:spcPct val="200000"/>
              </a:lnSpc>
              <a:spcBef>
                <a:spcPts val="0"/>
              </a:spcBef>
              <a:spcAft>
                <a:spcPts val="0"/>
              </a:spcAft>
              <a:buClr>
                <a:schemeClr val="dk2"/>
              </a:buClr>
              <a:buSzPts val="1500"/>
              <a:buFont typeface="Nunito"/>
              <a:buChar char="●"/>
            </a:pPr>
            <a:r>
              <a:rPr b="1" lang="en-GB" sz="1500">
                <a:solidFill>
                  <a:schemeClr val="dk2"/>
                </a:solidFill>
                <a:latin typeface="Nunito"/>
                <a:ea typeface="Nunito"/>
                <a:cs typeface="Nunito"/>
                <a:sym typeface="Nunito"/>
              </a:rPr>
              <a:t>Multi-linear</a:t>
            </a:r>
            <a:r>
              <a:rPr lang="en-GB" sz="1500">
                <a:solidFill>
                  <a:schemeClr val="dk2"/>
                </a:solidFill>
                <a:latin typeface="Nunito"/>
                <a:ea typeface="Nunito"/>
                <a:cs typeface="Nunito"/>
                <a:sym typeface="Nunito"/>
              </a:rPr>
              <a:t>, however fixed input/output</a:t>
            </a:r>
            <a:endParaRPr sz="1500">
              <a:solidFill>
                <a:schemeClr val="dk2"/>
              </a:solidFill>
              <a:latin typeface="Nunito"/>
              <a:ea typeface="Nunito"/>
              <a:cs typeface="Nunito"/>
              <a:sym typeface="Nunito"/>
            </a:endParaRPr>
          </a:p>
          <a:p>
            <a:pPr indent="-323850" lvl="0" marL="457200" rtl="0" algn="l">
              <a:lnSpc>
                <a:spcPct val="200000"/>
              </a:lnSpc>
              <a:spcBef>
                <a:spcPts val="0"/>
              </a:spcBef>
              <a:spcAft>
                <a:spcPts val="0"/>
              </a:spcAft>
              <a:buClr>
                <a:schemeClr val="dk2"/>
              </a:buClr>
              <a:buSzPts val="1500"/>
              <a:buFont typeface="Nunito"/>
              <a:buChar char="●"/>
            </a:pPr>
            <a:r>
              <a:rPr b="1" lang="en-GB" sz="1500">
                <a:solidFill>
                  <a:schemeClr val="dk2"/>
                </a:solidFill>
                <a:latin typeface="Nunito"/>
                <a:ea typeface="Nunito"/>
                <a:cs typeface="Nunito"/>
                <a:sym typeface="Nunito"/>
              </a:rPr>
              <a:t>Multiple endings</a:t>
            </a:r>
            <a:r>
              <a:rPr lang="en-GB" sz="1500">
                <a:solidFill>
                  <a:schemeClr val="dk2"/>
                </a:solidFill>
                <a:latin typeface="Nunito"/>
                <a:ea typeface="Nunito"/>
                <a:cs typeface="Nunito"/>
                <a:sym typeface="Nunito"/>
              </a:rPr>
              <a:t> to enhance replayability</a:t>
            </a:r>
            <a:endParaRPr sz="1500">
              <a:solidFill>
                <a:schemeClr val="dk2"/>
              </a:solidFill>
              <a:latin typeface="Nunito"/>
              <a:ea typeface="Nunito"/>
              <a:cs typeface="Nunito"/>
              <a:sym typeface="Nunito"/>
            </a:endParaRPr>
          </a:p>
          <a:p>
            <a:pPr indent="0" lvl="0" marL="457200" rtl="0" algn="l">
              <a:lnSpc>
                <a:spcPct val="200000"/>
              </a:lnSpc>
              <a:spcBef>
                <a:spcPts val="0"/>
              </a:spcBef>
              <a:spcAft>
                <a:spcPts val="0"/>
              </a:spcAft>
              <a:buNone/>
            </a:pPr>
            <a:r>
              <a:t/>
            </a:r>
            <a:endParaRPr sz="1500">
              <a:solidFill>
                <a:schemeClr val="dk2"/>
              </a:solidFill>
              <a:latin typeface="Nunito"/>
              <a:ea typeface="Nunito"/>
              <a:cs typeface="Nunito"/>
              <a:sym typeface="Nunito"/>
            </a:endParaRPr>
          </a:p>
        </p:txBody>
      </p:sp>
      <p:pic>
        <p:nvPicPr>
          <p:cNvPr id="115" name="Google Shape;115;p16"/>
          <p:cNvPicPr preferRelativeResize="0"/>
          <p:nvPr/>
        </p:nvPicPr>
        <p:blipFill>
          <a:blip r:embed="rId3">
            <a:alphaModFix/>
          </a:blip>
          <a:stretch>
            <a:fillRect/>
          </a:stretch>
        </p:blipFill>
        <p:spPr>
          <a:xfrm>
            <a:off x="5900900" y="493075"/>
            <a:ext cx="2294374" cy="2151400"/>
          </a:xfrm>
          <a:prstGeom prst="rect">
            <a:avLst/>
          </a:prstGeom>
          <a:noFill/>
          <a:ln>
            <a:noFill/>
          </a:ln>
        </p:spPr>
      </p:pic>
      <p:pic>
        <p:nvPicPr>
          <p:cNvPr id="116" name="Google Shape;116;p16"/>
          <p:cNvPicPr preferRelativeResize="0"/>
          <p:nvPr/>
        </p:nvPicPr>
        <p:blipFill>
          <a:blip r:embed="rId4">
            <a:alphaModFix/>
          </a:blip>
          <a:stretch>
            <a:fillRect/>
          </a:stretch>
        </p:blipFill>
        <p:spPr>
          <a:xfrm>
            <a:off x="7261444" y="2856344"/>
            <a:ext cx="1360950" cy="2049400"/>
          </a:xfrm>
          <a:prstGeom prst="rect">
            <a:avLst/>
          </a:prstGeom>
          <a:noFill/>
          <a:ln>
            <a:noFill/>
          </a:ln>
        </p:spPr>
      </p:pic>
      <p:pic>
        <p:nvPicPr>
          <p:cNvPr id="117" name="Google Shape;117;p16"/>
          <p:cNvPicPr preferRelativeResize="0"/>
          <p:nvPr/>
        </p:nvPicPr>
        <p:blipFill>
          <a:blip r:embed="rId5">
            <a:alphaModFix/>
          </a:blip>
          <a:stretch>
            <a:fillRect/>
          </a:stretch>
        </p:blipFill>
        <p:spPr>
          <a:xfrm>
            <a:off x="4984550" y="2879625"/>
            <a:ext cx="1437024" cy="20028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7"/>
          <p:cNvSpPr txBox="1"/>
          <p:nvPr>
            <p:ph type="title"/>
          </p:nvPr>
        </p:nvSpPr>
        <p:spPr>
          <a:xfrm>
            <a:off x="1297500" y="5132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latin typeface="Nunito"/>
                <a:ea typeface="Nunito"/>
                <a:cs typeface="Nunito"/>
                <a:sym typeface="Nunito"/>
              </a:rPr>
              <a:t>Flow Chart - Initial Design</a:t>
            </a:r>
            <a:endParaRPr>
              <a:latin typeface="Nunito"/>
              <a:ea typeface="Nunito"/>
              <a:cs typeface="Nunito"/>
              <a:sym typeface="Nunito"/>
            </a:endParaRPr>
          </a:p>
        </p:txBody>
      </p:sp>
      <p:pic>
        <p:nvPicPr>
          <p:cNvPr id="123" name="Google Shape;123;p17"/>
          <p:cNvPicPr preferRelativeResize="0"/>
          <p:nvPr/>
        </p:nvPicPr>
        <p:blipFill>
          <a:blip r:embed="rId3">
            <a:alphaModFix/>
          </a:blip>
          <a:stretch>
            <a:fillRect/>
          </a:stretch>
        </p:blipFill>
        <p:spPr>
          <a:xfrm>
            <a:off x="1789849" y="1229925"/>
            <a:ext cx="5706148" cy="3225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8"/>
          <p:cNvSpPr txBox="1"/>
          <p:nvPr>
            <p:ph idx="4294967295" type="title"/>
          </p:nvPr>
        </p:nvSpPr>
        <p:spPr>
          <a:xfrm>
            <a:off x="1052550" y="2808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Nunito"/>
                <a:ea typeface="Nunito"/>
                <a:cs typeface="Nunito"/>
                <a:sym typeface="Nunito"/>
              </a:rPr>
              <a:t>Purpose</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
        <p:nvSpPr>
          <p:cNvPr id="129" name="Google Shape;129;p18"/>
          <p:cNvSpPr txBox="1"/>
          <p:nvPr/>
        </p:nvSpPr>
        <p:spPr>
          <a:xfrm>
            <a:off x="568325" y="932175"/>
            <a:ext cx="7563300" cy="29862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Clr>
                <a:schemeClr val="dk2"/>
              </a:buClr>
              <a:buSzPts val="1400"/>
              <a:buFont typeface="Nunito"/>
              <a:buChar char="●"/>
            </a:pPr>
            <a:r>
              <a:rPr b="1" lang="en-GB">
                <a:solidFill>
                  <a:schemeClr val="dk2"/>
                </a:solidFill>
                <a:latin typeface="Nunito"/>
                <a:ea typeface="Nunito"/>
                <a:cs typeface="Nunito"/>
                <a:sym typeface="Nunito"/>
              </a:rPr>
              <a:t>Sentimental</a:t>
            </a:r>
            <a:r>
              <a:rPr lang="en-GB">
                <a:solidFill>
                  <a:schemeClr val="dk2"/>
                </a:solidFill>
                <a:latin typeface="Nunito"/>
                <a:ea typeface="Nunito"/>
                <a:cs typeface="Nunito"/>
                <a:sym typeface="Nunito"/>
              </a:rPr>
              <a:t> nature of late 20th century video games</a:t>
            </a:r>
            <a:endParaRPr>
              <a:solidFill>
                <a:schemeClr val="dk2"/>
              </a:solidFill>
              <a:latin typeface="Nunito"/>
              <a:ea typeface="Nunito"/>
              <a:cs typeface="Nunito"/>
              <a:sym typeface="Nunito"/>
            </a:endParaRPr>
          </a:p>
          <a:p>
            <a:pPr indent="-317500" lvl="0" marL="457200" rtl="0" algn="l">
              <a:lnSpc>
                <a:spcPct val="200000"/>
              </a:lnSpc>
              <a:spcBef>
                <a:spcPts val="0"/>
              </a:spcBef>
              <a:spcAft>
                <a:spcPts val="0"/>
              </a:spcAft>
              <a:buClr>
                <a:schemeClr val="dk2"/>
              </a:buClr>
              <a:buSzPts val="1400"/>
              <a:buFont typeface="Nunito"/>
              <a:buChar char="●"/>
            </a:pPr>
            <a:r>
              <a:rPr b="1" lang="en-GB">
                <a:solidFill>
                  <a:schemeClr val="dk2"/>
                </a:solidFill>
                <a:latin typeface="Nunito"/>
                <a:ea typeface="Nunito"/>
                <a:cs typeface="Nunito"/>
                <a:sym typeface="Nunito"/>
              </a:rPr>
              <a:t>“Retro </a:t>
            </a:r>
            <a:r>
              <a:rPr b="1" lang="en-GB">
                <a:solidFill>
                  <a:schemeClr val="dk2"/>
                </a:solidFill>
                <a:latin typeface="Nunito"/>
                <a:ea typeface="Nunito"/>
                <a:cs typeface="Nunito"/>
                <a:sym typeface="Nunito"/>
              </a:rPr>
              <a:t>renaissance</a:t>
            </a:r>
            <a:r>
              <a:rPr b="1" lang="en-GB">
                <a:solidFill>
                  <a:schemeClr val="dk2"/>
                </a:solidFill>
                <a:latin typeface="Nunito"/>
                <a:ea typeface="Nunito"/>
                <a:cs typeface="Nunito"/>
                <a:sym typeface="Nunito"/>
              </a:rPr>
              <a:t>”</a:t>
            </a:r>
            <a:r>
              <a:rPr lang="en-GB">
                <a:solidFill>
                  <a:schemeClr val="dk2"/>
                </a:solidFill>
                <a:latin typeface="Nunito"/>
                <a:ea typeface="Nunito"/>
                <a:cs typeface="Nunito"/>
                <a:sym typeface="Nunito"/>
              </a:rPr>
              <a:t> - increasing popularity of old school videogames, board games and trends in fashion and popular culture as well -  cultural revival. </a:t>
            </a:r>
            <a:endParaRPr>
              <a:solidFill>
                <a:schemeClr val="dk2"/>
              </a:solidFill>
              <a:latin typeface="Nunito"/>
              <a:ea typeface="Nunito"/>
              <a:cs typeface="Nunito"/>
              <a:sym typeface="Nunito"/>
            </a:endParaRPr>
          </a:p>
          <a:p>
            <a:pPr indent="-317500" lvl="0" marL="457200" rtl="0" algn="l">
              <a:lnSpc>
                <a:spcPct val="200000"/>
              </a:lnSpc>
              <a:spcBef>
                <a:spcPts val="0"/>
              </a:spcBef>
              <a:spcAft>
                <a:spcPts val="0"/>
              </a:spcAft>
              <a:buClr>
                <a:schemeClr val="dk2"/>
              </a:buClr>
              <a:buSzPts val="1400"/>
              <a:buFont typeface="Nunito"/>
              <a:buChar char="●"/>
            </a:pPr>
            <a:r>
              <a:rPr lang="en-GB">
                <a:solidFill>
                  <a:schemeClr val="dk2"/>
                </a:solidFill>
                <a:latin typeface="Nunito"/>
                <a:ea typeface="Nunito"/>
                <a:cs typeface="Nunito"/>
                <a:sym typeface="Nunito"/>
              </a:rPr>
              <a:t>An </a:t>
            </a:r>
            <a:r>
              <a:rPr b="1" lang="en-GB">
                <a:solidFill>
                  <a:schemeClr val="dk2"/>
                </a:solidFill>
                <a:latin typeface="Nunito"/>
                <a:ea typeface="Nunito"/>
                <a:cs typeface="Nunito"/>
                <a:sym typeface="Nunito"/>
              </a:rPr>
              <a:t>exploration</a:t>
            </a:r>
            <a:r>
              <a:rPr lang="en-GB">
                <a:solidFill>
                  <a:schemeClr val="dk2"/>
                </a:solidFill>
                <a:latin typeface="Nunito"/>
                <a:ea typeface="Nunito"/>
                <a:cs typeface="Nunito"/>
                <a:sym typeface="Nunito"/>
              </a:rPr>
              <a:t> of the most fundamental elements of RUBY and how even at its most basic the language can be used for storytelling and entertainment. </a:t>
            </a:r>
            <a:endParaRPr>
              <a:solidFill>
                <a:schemeClr val="dk2"/>
              </a:solidFill>
              <a:latin typeface="Nunito"/>
              <a:ea typeface="Nunito"/>
              <a:cs typeface="Nunito"/>
              <a:sym typeface="Nunito"/>
            </a:endParaRPr>
          </a:p>
          <a:p>
            <a:pPr indent="-317500" lvl="0" marL="457200" rtl="0" algn="l">
              <a:lnSpc>
                <a:spcPct val="200000"/>
              </a:lnSpc>
              <a:spcBef>
                <a:spcPts val="0"/>
              </a:spcBef>
              <a:spcAft>
                <a:spcPts val="0"/>
              </a:spcAft>
              <a:buClr>
                <a:schemeClr val="dk2"/>
              </a:buClr>
              <a:buSzPts val="1400"/>
              <a:buFont typeface="Nunito"/>
              <a:buChar char="●"/>
            </a:pPr>
            <a:r>
              <a:rPr lang="en-GB">
                <a:solidFill>
                  <a:schemeClr val="dk2"/>
                </a:solidFill>
                <a:latin typeface="Nunito"/>
                <a:ea typeface="Nunito"/>
                <a:cs typeface="Nunito"/>
                <a:sym typeface="Nunito"/>
              </a:rPr>
              <a:t>Target </a:t>
            </a:r>
            <a:r>
              <a:rPr b="1" lang="en-GB">
                <a:solidFill>
                  <a:schemeClr val="dk2"/>
                </a:solidFill>
                <a:latin typeface="Nunito"/>
                <a:ea typeface="Nunito"/>
                <a:cs typeface="Nunito"/>
                <a:sym typeface="Nunito"/>
              </a:rPr>
              <a:t>audience</a:t>
            </a:r>
            <a:r>
              <a:rPr lang="en-GB">
                <a:solidFill>
                  <a:schemeClr val="dk2"/>
                </a:solidFill>
                <a:latin typeface="Nunito"/>
                <a:ea typeface="Nunito"/>
                <a:cs typeface="Nunito"/>
                <a:sym typeface="Nunito"/>
              </a:rPr>
              <a:t> - gamers, 80’s-90’s tech enthusiasts, fans of horror. Age demographics 15 and above due to horror themes in game.</a:t>
            </a:r>
            <a:endParaRPr>
              <a:solidFill>
                <a:schemeClr val="dk2"/>
              </a:solidFill>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9"/>
          <p:cNvSpPr txBox="1"/>
          <p:nvPr>
            <p:ph type="title"/>
          </p:nvPr>
        </p:nvSpPr>
        <p:spPr>
          <a:xfrm>
            <a:off x="1525275" y="251550"/>
            <a:ext cx="27360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800">
                <a:latin typeface="Nunito"/>
                <a:ea typeface="Nunito"/>
                <a:cs typeface="Nunito"/>
                <a:sym typeface="Nunito"/>
              </a:rPr>
              <a:t>Features</a:t>
            </a:r>
            <a:endParaRPr sz="2800">
              <a:latin typeface="Nunito"/>
              <a:ea typeface="Nunito"/>
              <a:cs typeface="Nunito"/>
              <a:sym typeface="Nunito"/>
            </a:endParaRPr>
          </a:p>
        </p:txBody>
      </p:sp>
      <p:sp>
        <p:nvSpPr>
          <p:cNvPr id="135" name="Google Shape;135;p19"/>
          <p:cNvSpPr txBox="1"/>
          <p:nvPr/>
        </p:nvSpPr>
        <p:spPr>
          <a:xfrm>
            <a:off x="3592275" y="899475"/>
            <a:ext cx="5334000" cy="3494100"/>
          </a:xfrm>
          <a:prstGeom prst="rect">
            <a:avLst/>
          </a:prstGeom>
          <a:noFill/>
          <a:ln>
            <a:noFill/>
          </a:ln>
        </p:spPr>
        <p:txBody>
          <a:bodyPr anchorCtr="0" anchor="t" bIns="91425" lIns="91425" spcFirstLastPara="1" rIns="91425" wrap="square" tIns="91425">
            <a:spAutoFit/>
          </a:bodyPr>
          <a:lstStyle/>
          <a:p>
            <a:pPr indent="-298450" lvl="0" marL="457200" rtl="0" algn="l">
              <a:lnSpc>
                <a:spcPct val="200000"/>
              </a:lnSpc>
              <a:spcBef>
                <a:spcPts val="0"/>
              </a:spcBef>
              <a:spcAft>
                <a:spcPts val="0"/>
              </a:spcAft>
              <a:buClr>
                <a:schemeClr val="dk2"/>
              </a:buClr>
              <a:buSzPts val="1100"/>
              <a:buFont typeface="Nunito"/>
              <a:buChar char="●"/>
            </a:pPr>
            <a:r>
              <a:rPr b="1" lang="en-GB" sz="1200">
                <a:solidFill>
                  <a:schemeClr val="dk2"/>
                </a:solidFill>
                <a:latin typeface="Nunito"/>
                <a:ea typeface="Nunito"/>
                <a:cs typeface="Nunito"/>
                <a:sym typeface="Nunito"/>
              </a:rPr>
              <a:t>Interactive main menu</a:t>
            </a:r>
            <a:r>
              <a:rPr lang="en-GB" sz="1100">
                <a:solidFill>
                  <a:schemeClr val="dk2"/>
                </a:solidFill>
                <a:latin typeface="Nunito"/>
                <a:ea typeface="Nunito"/>
                <a:cs typeface="Nunito"/>
                <a:sym typeface="Nunito"/>
              </a:rPr>
              <a:t> which allows the user to access Game Instructions, an about section, the ability to start the game or to quit the application. This feature was completed through the use of Ruby Gem TTY </a:t>
            </a:r>
            <a:r>
              <a:rPr b="1" lang="en-GB" sz="1200">
                <a:solidFill>
                  <a:schemeClr val="dk2"/>
                </a:solidFill>
                <a:latin typeface="Nunito"/>
                <a:ea typeface="Nunito"/>
                <a:cs typeface="Nunito"/>
                <a:sym typeface="Nunito"/>
              </a:rPr>
              <a:t>Multi-linear pathways</a:t>
            </a:r>
            <a:r>
              <a:rPr lang="en-GB" sz="1100">
                <a:solidFill>
                  <a:schemeClr val="dk2"/>
                </a:solidFill>
                <a:latin typeface="Nunito"/>
                <a:ea typeface="Nunito"/>
                <a:cs typeface="Nunito"/>
                <a:sym typeface="Nunito"/>
              </a:rPr>
              <a:t> through the game - I have limited the endings to three - a good, bad and neutral ending. Scripting has been written - still in development.</a:t>
            </a:r>
            <a:endParaRPr sz="1100">
              <a:solidFill>
                <a:schemeClr val="dk2"/>
              </a:solidFill>
              <a:latin typeface="Nunito"/>
              <a:ea typeface="Nunito"/>
              <a:cs typeface="Nunito"/>
              <a:sym typeface="Nunito"/>
            </a:endParaRPr>
          </a:p>
          <a:p>
            <a:pPr indent="-298450" lvl="0" marL="457200" rtl="0" algn="l">
              <a:lnSpc>
                <a:spcPct val="200000"/>
              </a:lnSpc>
              <a:spcBef>
                <a:spcPts val="0"/>
              </a:spcBef>
              <a:spcAft>
                <a:spcPts val="0"/>
              </a:spcAft>
              <a:buClr>
                <a:schemeClr val="dk2"/>
              </a:buClr>
              <a:buSzPts val="1100"/>
              <a:buFont typeface="Nunito"/>
              <a:buChar char="●"/>
            </a:pPr>
            <a:r>
              <a:rPr b="1" lang="en-GB" sz="1200">
                <a:solidFill>
                  <a:schemeClr val="dk2"/>
                </a:solidFill>
                <a:latin typeface="Nunito"/>
                <a:ea typeface="Nunito"/>
                <a:cs typeface="Nunito"/>
                <a:sym typeface="Nunito"/>
              </a:rPr>
              <a:t>An Inventory system</a:t>
            </a:r>
            <a:r>
              <a:rPr lang="en-GB" sz="1200">
                <a:solidFill>
                  <a:schemeClr val="dk2"/>
                </a:solidFill>
                <a:latin typeface="Nunito"/>
                <a:ea typeface="Nunito"/>
                <a:cs typeface="Nunito"/>
                <a:sym typeface="Nunito"/>
              </a:rPr>
              <a:t> </a:t>
            </a:r>
            <a:r>
              <a:rPr lang="en-GB" sz="1100">
                <a:solidFill>
                  <a:schemeClr val="dk2"/>
                </a:solidFill>
                <a:latin typeface="Nunito"/>
                <a:ea typeface="Nunito"/>
                <a:cs typeface="Nunito"/>
                <a:sym typeface="Nunito"/>
              </a:rPr>
              <a:t>through classes to store and utilise special items found in the game - this feature is fairly rudimentary due to game length and still in stages of development.</a:t>
            </a:r>
            <a:endParaRPr sz="1100">
              <a:solidFill>
                <a:schemeClr val="dk2"/>
              </a:solidFill>
              <a:latin typeface="Nunito"/>
              <a:ea typeface="Nunito"/>
              <a:cs typeface="Nunito"/>
              <a:sym typeface="Nunito"/>
            </a:endParaRPr>
          </a:p>
          <a:p>
            <a:pPr indent="-298450" lvl="0" marL="457200" rtl="0" algn="l">
              <a:lnSpc>
                <a:spcPct val="200000"/>
              </a:lnSpc>
              <a:spcBef>
                <a:spcPts val="0"/>
              </a:spcBef>
              <a:spcAft>
                <a:spcPts val="0"/>
              </a:spcAft>
              <a:buClr>
                <a:schemeClr val="dk2"/>
              </a:buClr>
              <a:buSzPts val="1100"/>
              <a:buFont typeface="Nunito"/>
              <a:buChar char="●"/>
            </a:pPr>
            <a:r>
              <a:rPr b="1" lang="en-GB" sz="1100">
                <a:solidFill>
                  <a:schemeClr val="dk2"/>
                </a:solidFill>
                <a:latin typeface="Nunito"/>
                <a:ea typeface="Nunito"/>
                <a:cs typeface="Nunito"/>
                <a:sym typeface="Nunito"/>
              </a:rPr>
              <a:t>Additional RUBY Gems</a:t>
            </a:r>
            <a:r>
              <a:rPr lang="en-GB" sz="1100">
                <a:solidFill>
                  <a:schemeClr val="dk2"/>
                </a:solidFill>
                <a:latin typeface="Nunito"/>
                <a:ea typeface="Nunito"/>
                <a:cs typeface="Nunito"/>
                <a:sym typeface="Nunito"/>
              </a:rPr>
              <a:t> such as colorize, </a:t>
            </a:r>
            <a:endParaRPr sz="1100">
              <a:solidFill>
                <a:schemeClr val="dk2"/>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latin typeface="Nunito"/>
                <a:ea typeface="Nunito"/>
                <a:cs typeface="Nunito"/>
                <a:sym typeface="Nunito"/>
              </a:rPr>
              <a:t>Code Overview - Main Menu</a:t>
            </a:r>
            <a:endParaRPr>
              <a:latin typeface="Nunito"/>
              <a:ea typeface="Nunito"/>
              <a:cs typeface="Nunito"/>
              <a:sym typeface="Nunito"/>
            </a:endParaRPr>
          </a:p>
        </p:txBody>
      </p:sp>
      <p:pic>
        <p:nvPicPr>
          <p:cNvPr id="141" name="Google Shape;141;p20"/>
          <p:cNvPicPr preferRelativeResize="0"/>
          <p:nvPr/>
        </p:nvPicPr>
        <p:blipFill>
          <a:blip r:embed="rId3">
            <a:alphaModFix/>
          </a:blip>
          <a:stretch>
            <a:fillRect/>
          </a:stretch>
        </p:blipFill>
        <p:spPr>
          <a:xfrm>
            <a:off x="298975" y="1245575"/>
            <a:ext cx="8546051" cy="1425300"/>
          </a:xfrm>
          <a:prstGeom prst="rect">
            <a:avLst/>
          </a:prstGeom>
          <a:noFill/>
          <a:ln>
            <a:noFill/>
          </a:ln>
        </p:spPr>
      </p:pic>
      <p:pic>
        <p:nvPicPr>
          <p:cNvPr id="142" name="Google Shape;142;p20"/>
          <p:cNvPicPr preferRelativeResize="0"/>
          <p:nvPr/>
        </p:nvPicPr>
        <p:blipFill>
          <a:blip r:embed="rId4">
            <a:alphaModFix/>
          </a:blip>
          <a:stretch>
            <a:fillRect/>
          </a:stretch>
        </p:blipFill>
        <p:spPr>
          <a:xfrm>
            <a:off x="152400" y="2823275"/>
            <a:ext cx="8839199" cy="139247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latin typeface="Nunito"/>
                <a:ea typeface="Nunito"/>
                <a:cs typeface="Nunito"/>
                <a:sym typeface="Nunito"/>
              </a:rPr>
              <a:t>Code Overview</a:t>
            </a:r>
            <a:endParaRPr>
              <a:latin typeface="Nunito"/>
              <a:ea typeface="Nunito"/>
              <a:cs typeface="Nunito"/>
              <a:sym typeface="Nunito"/>
            </a:endParaRPr>
          </a:p>
        </p:txBody>
      </p:sp>
      <p:pic>
        <p:nvPicPr>
          <p:cNvPr id="148" name="Google Shape;148;p21"/>
          <p:cNvPicPr preferRelativeResize="0"/>
          <p:nvPr/>
        </p:nvPicPr>
        <p:blipFill>
          <a:blip r:embed="rId3">
            <a:alphaModFix/>
          </a:blip>
          <a:stretch>
            <a:fillRect/>
          </a:stretch>
        </p:blipFill>
        <p:spPr>
          <a:xfrm>
            <a:off x="152400" y="1348625"/>
            <a:ext cx="8839204" cy="228317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idx="1" type="body"/>
          </p:nvPr>
        </p:nvSpPr>
        <p:spPr>
          <a:xfrm>
            <a:off x="3061650" y="1014750"/>
            <a:ext cx="4318500" cy="3797700"/>
          </a:xfrm>
          <a:prstGeom prst="rect">
            <a:avLst/>
          </a:prstGeom>
          <a:ln>
            <a:noFill/>
          </a:ln>
        </p:spPr>
        <p:txBody>
          <a:bodyPr anchorCtr="0" anchor="t" bIns="91425" lIns="91425" spcFirstLastPara="1" rIns="91425" wrap="square" tIns="91425">
            <a:normAutofit/>
          </a:bodyPr>
          <a:lstStyle/>
          <a:p>
            <a:pPr indent="0" lvl="0" marL="0" rtl="0" algn="l">
              <a:lnSpc>
                <a:spcPct val="137931"/>
              </a:lnSpc>
              <a:spcBef>
                <a:spcPts val="0"/>
              </a:spcBef>
              <a:spcAft>
                <a:spcPts val="0"/>
              </a:spcAft>
              <a:buNone/>
            </a:pPr>
            <a:r>
              <a:t/>
            </a:r>
            <a:endParaRPr sz="1400">
              <a:solidFill>
                <a:schemeClr val="lt1"/>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1200"/>
              </a:spcAft>
              <a:buNone/>
            </a:pPr>
            <a:r>
              <a:t/>
            </a:r>
            <a:endParaRPr sz="1400" u="sng">
              <a:latin typeface="Arial"/>
              <a:ea typeface="Arial"/>
              <a:cs typeface="Arial"/>
              <a:sym typeface="Arial"/>
            </a:endParaRPr>
          </a:p>
        </p:txBody>
      </p:sp>
      <p:sp>
        <p:nvSpPr>
          <p:cNvPr id="154" name="Google Shape;154;p22"/>
          <p:cNvSpPr txBox="1"/>
          <p:nvPr>
            <p:ph type="title"/>
          </p:nvPr>
        </p:nvSpPr>
        <p:spPr>
          <a:xfrm>
            <a:off x="2105100" y="1774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latin typeface="Nunito"/>
                <a:ea typeface="Nunito"/>
                <a:cs typeface="Nunito"/>
                <a:sym typeface="Nunito"/>
              </a:rPr>
              <a:t>Challenges</a:t>
            </a:r>
            <a:endParaRPr>
              <a:latin typeface="Nunito"/>
              <a:ea typeface="Nunito"/>
              <a:cs typeface="Nunito"/>
              <a:sym typeface="Nunito"/>
            </a:endParaRPr>
          </a:p>
        </p:txBody>
      </p:sp>
      <p:sp>
        <p:nvSpPr>
          <p:cNvPr id="155" name="Google Shape;155;p22"/>
          <p:cNvSpPr txBox="1"/>
          <p:nvPr/>
        </p:nvSpPr>
        <p:spPr>
          <a:xfrm>
            <a:off x="1975400" y="1049425"/>
            <a:ext cx="6888300" cy="29862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Clr>
                <a:schemeClr val="dk2"/>
              </a:buClr>
              <a:buSzPts val="1400"/>
              <a:buFont typeface="Nunito"/>
              <a:buChar char="●"/>
            </a:pPr>
            <a:r>
              <a:rPr b="1" lang="en-GB">
                <a:solidFill>
                  <a:schemeClr val="dk2"/>
                </a:solidFill>
                <a:latin typeface="Nunito"/>
                <a:ea typeface="Nunito"/>
                <a:cs typeface="Nunito"/>
                <a:sym typeface="Nunito"/>
              </a:rPr>
              <a:t>TIME MANAGEMENT</a:t>
            </a:r>
            <a:endParaRPr>
              <a:solidFill>
                <a:schemeClr val="dk2"/>
              </a:solidFill>
              <a:latin typeface="Nunito"/>
              <a:ea typeface="Nunito"/>
              <a:cs typeface="Nunito"/>
              <a:sym typeface="Nunito"/>
            </a:endParaRPr>
          </a:p>
          <a:p>
            <a:pPr indent="-317500" lvl="0" marL="457200" rtl="0" algn="l">
              <a:lnSpc>
                <a:spcPct val="200000"/>
              </a:lnSpc>
              <a:spcBef>
                <a:spcPts val="0"/>
              </a:spcBef>
              <a:spcAft>
                <a:spcPts val="0"/>
              </a:spcAft>
              <a:buClr>
                <a:schemeClr val="dk2"/>
              </a:buClr>
              <a:buSzPts val="1400"/>
              <a:buFont typeface="Nunito"/>
              <a:buChar char="●"/>
            </a:pPr>
            <a:r>
              <a:rPr b="1" lang="en-GB">
                <a:solidFill>
                  <a:schemeClr val="dk2"/>
                </a:solidFill>
                <a:latin typeface="Nunito"/>
                <a:ea typeface="Nunito"/>
                <a:cs typeface="Nunito"/>
                <a:sym typeface="Nunito"/>
              </a:rPr>
              <a:t>Ensuring</a:t>
            </a:r>
            <a:r>
              <a:rPr lang="en-GB">
                <a:solidFill>
                  <a:schemeClr val="dk2"/>
                </a:solidFill>
                <a:latin typeface="Nunito"/>
                <a:ea typeface="Nunito"/>
                <a:cs typeface="Nunito"/>
                <a:sym typeface="Nunito"/>
              </a:rPr>
              <a:t> code is DRY</a:t>
            </a:r>
            <a:endParaRPr>
              <a:solidFill>
                <a:schemeClr val="dk2"/>
              </a:solidFill>
              <a:latin typeface="Nunito"/>
              <a:ea typeface="Nunito"/>
              <a:cs typeface="Nunito"/>
              <a:sym typeface="Nunito"/>
            </a:endParaRPr>
          </a:p>
          <a:p>
            <a:pPr indent="-317500" lvl="0" marL="457200" rtl="0" algn="l">
              <a:lnSpc>
                <a:spcPct val="200000"/>
              </a:lnSpc>
              <a:spcBef>
                <a:spcPts val="0"/>
              </a:spcBef>
              <a:spcAft>
                <a:spcPts val="0"/>
              </a:spcAft>
              <a:buClr>
                <a:schemeClr val="dk2"/>
              </a:buClr>
              <a:buSzPts val="1400"/>
              <a:buFont typeface="Nunito"/>
              <a:buChar char="●"/>
            </a:pPr>
            <a:r>
              <a:rPr lang="en-GB">
                <a:solidFill>
                  <a:schemeClr val="dk2"/>
                </a:solidFill>
                <a:latin typeface="Nunito"/>
                <a:ea typeface="Nunito"/>
                <a:cs typeface="Nunito"/>
                <a:sym typeface="Nunito"/>
              </a:rPr>
              <a:t>App is very </a:t>
            </a:r>
            <a:r>
              <a:rPr b="1" lang="en-GB">
                <a:solidFill>
                  <a:schemeClr val="dk2"/>
                </a:solidFill>
                <a:latin typeface="Nunito"/>
                <a:ea typeface="Nunito"/>
                <a:cs typeface="Nunito"/>
                <a:sym typeface="Nunito"/>
              </a:rPr>
              <a:t>wordy - </a:t>
            </a:r>
            <a:r>
              <a:rPr lang="en-GB">
                <a:solidFill>
                  <a:schemeClr val="dk2"/>
                </a:solidFill>
                <a:latin typeface="Nunito"/>
                <a:ea typeface="Nunito"/>
                <a:cs typeface="Nunito"/>
                <a:sym typeface="Nunito"/>
              </a:rPr>
              <a:t>desire was to make it like a book, but may be too much</a:t>
            </a:r>
            <a:endParaRPr>
              <a:solidFill>
                <a:schemeClr val="dk2"/>
              </a:solidFill>
              <a:latin typeface="Nunito"/>
              <a:ea typeface="Nunito"/>
              <a:cs typeface="Nunito"/>
              <a:sym typeface="Nunito"/>
            </a:endParaRPr>
          </a:p>
          <a:p>
            <a:pPr indent="-317500" lvl="0" marL="457200" rtl="0" algn="l">
              <a:lnSpc>
                <a:spcPct val="200000"/>
              </a:lnSpc>
              <a:spcBef>
                <a:spcPts val="0"/>
              </a:spcBef>
              <a:spcAft>
                <a:spcPts val="0"/>
              </a:spcAft>
              <a:buClr>
                <a:schemeClr val="dk2"/>
              </a:buClr>
              <a:buSzPts val="1400"/>
              <a:buFont typeface="Nunito"/>
              <a:buChar char="●"/>
            </a:pPr>
            <a:r>
              <a:rPr b="1" lang="en-GB">
                <a:solidFill>
                  <a:schemeClr val="dk2"/>
                </a:solidFill>
                <a:latin typeface="Nunito"/>
                <a:ea typeface="Nunito"/>
                <a:cs typeface="Nunito"/>
                <a:sym typeface="Nunito"/>
              </a:rPr>
              <a:t>Determining</a:t>
            </a:r>
            <a:r>
              <a:rPr lang="en-GB">
                <a:solidFill>
                  <a:schemeClr val="dk2"/>
                </a:solidFill>
                <a:latin typeface="Nunito"/>
                <a:ea typeface="Nunito"/>
                <a:cs typeface="Nunito"/>
                <a:sym typeface="Nunito"/>
              </a:rPr>
              <a:t> what kind of syntax/code to use</a:t>
            </a:r>
            <a:endParaRPr>
              <a:solidFill>
                <a:schemeClr val="dk2"/>
              </a:solidFill>
              <a:latin typeface="Nunito"/>
              <a:ea typeface="Nunito"/>
              <a:cs typeface="Nunito"/>
              <a:sym typeface="Nunito"/>
            </a:endParaRPr>
          </a:p>
          <a:p>
            <a:pPr indent="-317500" lvl="0" marL="457200" rtl="0" algn="l">
              <a:lnSpc>
                <a:spcPct val="200000"/>
              </a:lnSpc>
              <a:spcBef>
                <a:spcPts val="0"/>
              </a:spcBef>
              <a:spcAft>
                <a:spcPts val="0"/>
              </a:spcAft>
              <a:buClr>
                <a:schemeClr val="dk2"/>
              </a:buClr>
              <a:buSzPts val="1400"/>
              <a:buFont typeface="Nunito"/>
              <a:buChar char="●"/>
            </a:pPr>
            <a:r>
              <a:rPr b="1" lang="en-GB">
                <a:solidFill>
                  <a:schemeClr val="dk2"/>
                </a:solidFill>
                <a:latin typeface="Nunito"/>
                <a:ea typeface="Nunito"/>
                <a:cs typeface="Nunito"/>
                <a:sym typeface="Nunito"/>
              </a:rPr>
              <a:t>Writing</a:t>
            </a:r>
            <a:r>
              <a:rPr lang="en-GB">
                <a:solidFill>
                  <a:schemeClr val="dk2"/>
                </a:solidFill>
                <a:latin typeface="Nunito"/>
                <a:ea typeface="Nunito"/>
                <a:cs typeface="Nunito"/>
                <a:sym typeface="Nunito"/>
              </a:rPr>
              <a:t> pseudocode for everything</a:t>
            </a:r>
            <a:endParaRPr>
              <a:solidFill>
                <a:schemeClr val="dk2"/>
              </a:solidFill>
              <a:latin typeface="Nunito"/>
              <a:ea typeface="Nunito"/>
              <a:cs typeface="Nunito"/>
              <a:sym typeface="Nunito"/>
            </a:endParaRPr>
          </a:p>
          <a:p>
            <a:pPr indent="-317500" lvl="0" marL="457200" rtl="0" algn="l">
              <a:lnSpc>
                <a:spcPct val="200000"/>
              </a:lnSpc>
              <a:spcBef>
                <a:spcPts val="0"/>
              </a:spcBef>
              <a:spcAft>
                <a:spcPts val="0"/>
              </a:spcAft>
              <a:buClr>
                <a:schemeClr val="dk2"/>
              </a:buClr>
              <a:buSzPts val="1400"/>
              <a:buFont typeface="Nunito"/>
              <a:buChar char="●"/>
            </a:pPr>
            <a:r>
              <a:rPr b="1" lang="en-GB">
                <a:solidFill>
                  <a:schemeClr val="dk2"/>
                </a:solidFill>
                <a:latin typeface="Nunito"/>
                <a:ea typeface="Nunito"/>
                <a:cs typeface="Nunito"/>
                <a:sym typeface="Nunito"/>
              </a:rPr>
              <a:t>Recapping</a:t>
            </a:r>
            <a:r>
              <a:rPr lang="en-GB">
                <a:solidFill>
                  <a:schemeClr val="dk2"/>
                </a:solidFill>
                <a:latin typeface="Nunito"/>
                <a:ea typeface="Nunito"/>
                <a:cs typeface="Nunito"/>
                <a:sym typeface="Nunito"/>
              </a:rPr>
              <a:t> ruby to know exactly how to make the application I want </a:t>
            </a:r>
            <a:endParaRPr>
              <a:solidFill>
                <a:schemeClr val="dk2"/>
              </a:solidFill>
              <a:latin typeface="Nunito"/>
              <a:ea typeface="Nunito"/>
              <a:cs typeface="Nunito"/>
              <a:sym typeface="Nunito"/>
            </a:endParaRPr>
          </a:p>
          <a:p>
            <a:pPr indent="-317500" lvl="0" marL="457200" rtl="0" algn="l">
              <a:lnSpc>
                <a:spcPct val="200000"/>
              </a:lnSpc>
              <a:spcBef>
                <a:spcPts val="0"/>
              </a:spcBef>
              <a:spcAft>
                <a:spcPts val="0"/>
              </a:spcAft>
              <a:buClr>
                <a:schemeClr val="dk2"/>
              </a:buClr>
              <a:buSzPts val="1400"/>
              <a:buFont typeface="Nunito"/>
              <a:buChar char="●"/>
            </a:pPr>
            <a:r>
              <a:rPr b="1" lang="en-GB">
                <a:solidFill>
                  <a:schemeClr val="dk2"/>
                </a:solidFill>
                <a:latin typeface="Nunito"/>
                <a:ea typeface="Nunito"/>
                <a:cs typeface="Nunito"/>
                <a:sym typeface="Nunito"/>
              </a:rPr>
              <a:t>TDD</a:t>
            </a:r>
            <a:endParaRPr b="1">
              <a:solidFill>
                <a:schemeClr val="dk2"/>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txBox="1"/>
          <p:nvPr>
            <p:ph idx="1" type="body"/>
          </p:nvPr>
        </p:nvSpPr>
        <p:spPr>
          <a:xfrm>
            <a:off x="3061650" y="1014750"/>
            <a:ext cx="4318500" cy="3797700"/>
          </a:xfrm>
          <a:prstGeom prst="rect">
            <a:avLst/>
          </a:prstGeom>
          <a:ln>
            <a:noFill/>
          </a:ln>
        </p:spPr>
        <p:txBody>
          <a:bodyPr anchorCtr="0" anchor="t" bIns="91425" lIns="91425" spcFirstLastPara="1" rIns="91425" wrap="square" tIns="91425">
            <a:normAutofit/>
          </a:bodyPr>
          <a:lstStyle/>
          <a:p>
            <a:pPr indent="0" lvl="0" marL="0" rtl="0" algn="l">
              <a:lnSpc>
                <a:spcPct val="137931"/>
              </a:lnSpc>
              <a:spcBef>
                <a:spcPts val="0"/>
              </a:spcBef>
              <a:spcAft>
                <a:spcPts val="0"/>
              </a:spcAft>
              <a:buNone/>
            </a:pPr>
            <a:r>
              <a:t/>
            </a:r>
            <a:endParaRPr sz="1400">
              <a:solidFill>
                <a:schemeClr val="lt1"/>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1200"/>
              </a:spcAft>
              <a:buNone/>
            </a:pPr>
            <a:r>
              <a:t/>
            </a:r>
            <a:endParaRPr sz="1400" u="sng">
              <a:latin typeface="Arial"/>
              <a:ea typeface="Arial"/>
              <a:cs typeface="Arial"/>
              <a:sym typeface="Arial"/>
            </a:endParaRPr>
          </a:p>
        </p:txBody>
      </p:sp>
      <p:sp>
        <p:nvSpPr>
          <p:cNvPr id="161" name="Google Shape;161;p23"/>
          <p:cNvSpPr txBox="1"/>
          <p:nvPr>
            <p:ph type="title"/>
          </p:nvPr>
        </p:nvSpPr>
        <p:spPr>
          <a:xfrm>
            <a:off x="2105100" y="1774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latin typeface="Nunito"/>
                <a:ea typeface="Nunito"/>
                <a:cs typeface="Nunito"/>
                <a:sym typeface="Nunito"/>
              </a:rPr>
              <a:t>Ethical Issues</a:t>
            </a:r>
            <a:endParaRPr>
              <a:latin typeface="Nunito"/>
              <a:ea typeface="Nunito"/>
              <a:cs typeface="Nunito"/>
              <a:sym typeface="Nunito"/>
            </a:endParaRPr>
          </a:p>
        </p:txBody>
      </p:sp>
      <p:sp>
        <p:nvSpPr>
          <p:cNvPr id="162" name="Google Shape;162;p23"/>
          <p:cNvSpPr txBox="1"/>
          <p:nvPr/>
        </p:nvSpPr>
        <p:spPr>
          <a:xfrm>
            <a:off x="1975400" y="1049425"/>
            <a:ext cx="6888300" cy="29862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Clr>
                <a:schemeClr val="dk2"/>
              </a:buClr>
              <a:buSzPts val="1400"/>
              <a:buFont typeface="Nunito"/>
              <a:buChar char="●"/>
            </a:pPr>
            <a:r>
              <a:rPr b="1" lang="en-GB">
                <a:solidFill>
                  <a:schemeClr val="dk2"/>
                </a:solidFill>
                <a:latin typeface="Nunito"/>
                <a:ea typeface="Nunito"/>
                <a:cs typeface="Nunito"/>
                <a:sym typeface="Nunito"/>
              </a:rPr>
              <a:t>Originality, </a:t>
            </a:r>
            <a:r>
              <a:rPr lang="en-GB">
                <a:solidFill>
                  <a:schemeClr val="dk2"/>
                </a:solidFill>
                <a:latin typeface="Nunito"/>
                <a:ea typeface="Nunito"/>
                <a:cs typeface="Nunito"/>
                <a:sym typeface="Nunito"/>
              </a:rPr>
              <a:t>ensuring there is no plagiarism or story elements that are wholly derived from existing intellectual property. </a:t>
            </a:r>
            <a:endParaRPr>
              <a:solidFill>
                <a:schemeClr val="dk2"/>
              </a:solidFill>
              <a:latin typeface="Nunito"/>
              <a:ea typeface="Nunito"/>
              <a:cs typeface="Nunito"/>
              <a:sym typeface="Nunito"/>
            </a:endParaRPr>
          </a:p>
          <a:p>
            <a:pPr indent="-317500" lvl="0" marL="457200" rtl="0" algn="l">
              <a:lnSpc>
                <a:spcPct val="200000"/>
              </a:lnSpc>
              <a:spcBef>
                <a:spcPts val="0"/>
              </a:spcBef>
              <a:spcAft>
                <a:spcPts val="0"/>
              </a:spcAft>
              <a:buClr>
                <a:schemeClr val="dk2"/>
              </a:buClr>
              <a:buSzPts val="1400"/>
              <a:buFont typeface="Nunito"/>
              <a:buChar char="●"/>
            </a:pPr>
            <a:r>
              <a:rPr b="1" lang="en-GB">
                <a:solidFill>
                  <a:schemeClr val="dk2"/>
                </a:solidFill>
                <a:latin typeface="Nunito"/>
                <a:ea typeface="Nunito"/>
                <a:cs typeface="Nunito"/>
                <a:sym typeface="Nunito"/>
              </a:rPr>
              <a:t>Stigmatisation </a:t>
            </a:r>
            <a:r>
              <a:rPr lang="en-GB">
                <a:solidFill>
                  <a:schemeClr val="dk2"/>
                </a:solidFill>
                <a:latin typeface="Nunito"/>
                <a:ea typeface="Nunito"/>
                <a:cs typeface="Nunito"/>
                <a:sym typeface="Nunito"/>
              </a:rPr>
              <a:t>of videogames and their role in society - whether they lead to increased violence and theft, or behavioural disorders through addiction, this is not so much a personal ethical issue for the development of my app, but one that video game developers and many software developers need to ask to encourage productive discussions. </a:t>
            </a:r>
            <a:endParaRPr>
              <a:solidFill>
                <a:schemeClr val="dk2"/>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